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79"/>
  </p:notesMasterIdLst>
  <p:handoutMasterIdLst>
    <p:handoutMasterId r:id="rId80"/>
  </p:handoutMasterIdLst>
  <p:sldIdLst>
    <p:sldId id="256" r:id="rId2"/>
    <p:sldId id="272" r:id="rId3"/>
    <p:sldId id="274" r:id="rId4"/>
    <p:sldId id="277" r:id="rId5"/>
    <p:sldId id="279" r:id="rId6"/>
    <p:sldId id="280" r:id="rId7"/>
    <p:sldId id="281" r:id="rId8"/>
    <p:sldId id="282" r:id="rId9"/>
    <p:sldId id="283" r:id="rId10"/>
    <p:sldId id="278" r:id="rId11"/>
    <p:sldId id="273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8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B46"/>
    <a:srgbClr val="E8BF89"/>
    <a:srgbClr val="070708"/>
    <a:srgbClr val="363433"/>
    <a:srgbClr val="333944"/>
    <a:srgbClr val="0F0E13"/>
    <a:srgbClr val="2326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95326" autoAdjust="0"/>
  </p:normalViewPr>
  <p:slideViewPr>
    <p:cSldViewPr snapToGrid="0">
      <p:cViewPr>
        <p:scale>
          <a:sx n="50" d="100"/>
          <a:sy n="50" d="100"/>
        </p:scale>
        <p:origin x="1776" y="7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0" d="100"/>
          <a:sy n="110" d="100"/>
        </p:scale>
        <p:origin x="156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AD422-0CE2-7345-9C9C-5AE431B01D98}" type="datetimeFigureOut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7/20/2017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AF04-A4AB-394B-8174-0452DE40444D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78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9F5593C2-BB06-FE4C-A097-5F24D72EFBBA}" type="datetimeFigureOut">
              <a:rPr lang="en-US" altLang="ko-KR" smtClean="0"/>
              <a:pPr/>
              <a:t>7/20/2017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BCC0F5F-2408-184D-BCB4-04B8D7BCC9C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8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4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8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35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863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9500" y="3049433"/>
            <a:ext cx="7493000" cy="754988"/>
          </a:xfrm>
        </p:spPr>
        <p:txBody>
          <a:bodyPr lIns="0" rIns="0" anchor="ctr">
            <a:norm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3400" b="1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BLACK AND WHITE BASIC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9500" y="3942925"/>
            <a:ext cx="7493000" cy="457626"/>
          </a:xfrm>
        </p:spPr>
        <p:txBody>
          <a:bodyPr lIns="0" rIns="0" anchor="ctr"/>
          <a:lstStyle>
            <a:lvl1pPr marL="0" indent="0" algn="dist">
              <a:buFont typeface="Arial" panose="020B0604020202020204" pitchFamily="34" charset="0"/>
              <a:buNone/>
              <a:defRPr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POWERPOINT TEMPLATE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5440" y="4944685"/>
            <a:ext cx="1341120" cy="631614"/>
          </a:xfr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DESIGNED BY</a:t>
            </a:r>
          </a:p>
          <a:p>
            <a:r>
              <a:rPr lang="en-US" dirty="0"/>
              <a:t>L@RGO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2" hasCustomPrompt="1"/>
          </p:nvPr>
        </p:nvSpPr>
        <p:spPr>
          <a:xfrm>
            <a:off x="2349500" y="2483503"/>
            <a:ext cx="7493000" cy="450116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ko-KR" altLang="en-US" sz="1600" b="0" baseline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  <a:cs typeface="+mj-cs"/>
              </a:defRPr>
            </a:lvl1pPr>
            <a:lvl2pPr>
              <a:defRPr lang="ko-KR" altLang="en-US" sz="1400" smtClean="0">
                <a:solidFill>
                  <a:schemeClr val="bg1"/>
                </a:solidFill>
              </a:defRPr>
            </a:lvl2pPr>
            <a:lvl3pPr>
              <a:defRPr lang="ko-KR" altLang="en-US" sz="1200" smtClean="0">
                <a:solidFill>
                  <a:schemeClr val="bg1"/>
                </a:solidFill>
              </a:defRPr>
            </a:lvl3pPr>
            <a:lvl4pPr>
              <a:defRPr lang="ko-KR" altLang="en-US" sz="1100" smtClean="0">
                <a:solidFill>
                  <a:schemeClr val="bg1"/>
                </a:solidFill>
              </a:defRPr>
            </a:lvl4pPr>
            <a:lvl5pPr>
              <a:defRPr lang="ko-KR" altLang="en-US" sz="1100">
                <a:solidFill>
                  <a:schemeClr val="bg1"/>
                </a:solidFill>
              </a:defRPr>
            </a:lvl5pPr>
          </a:lstStyle>
          <a:p>
            <a:pPr lvl="0" algn="ctr">
              <a:lnSpc>
                <a:spcPct val="100000"/>
              </a:lnSpc>
              <a:spcBef>
                <a:spcPct val="0"/>
              </a:spcBef>
            </a:pPr>
            <a:r>
              <a:rPr lang="en-US" altLang="ko-KR" dirty="0"/>
              <a:t>YOUR LOGO HERE</a:t>
            </a:r>
            <a:endParaRPr lang="ko-KR" altLang="en-US" dirty="0"/>
          </a:p>
        </p:txBody>
      </p:sp>
      <p:sp>
        <p:nvSpPr>
          <p:cNvPr id="20" name="내용 개체 틀 19"/>
          <p:cNvSpPr>
            <a:spLocks noGrp="1"/>
          </p:cNvSpPr>
          <p:nvPr>
            <p:ph sz="quarter" idx="13" hasCustomPrompt="1"/>
          </p:nvPr>
        </p:nvSpPr>
        <p:spPr>
          <a:xfrm>
            <a:off x="5425018" y="6229350"/>
            <a:ext cx="1341967" cy="628650"/>
          </a:xfrm>
        </p:spPr>
        <p:txBody>
          <a:bodyPr/>
          <a:lstStyle>
            <a:lvl1pPr algn="ctr">
              <a:lnSpc>
                <a:spcPct val="100000"/>
              </a:lnSpc>
              <a:defRPr sz="2000">
                <a:ln>
                  <a:solidFill>
                    <a:schemeClr val="tx1">
                      <a:alpha val="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LOGO2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002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885" y="488112"/>
            <a:ext cx="10967581" cy="488202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spc="-90" baseline="0" dirty="0">
                <a:solidFill>
                  <a:srgbClr val="373B46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79" y="1270763"/>
            <a:ext cx="10959287" cy="450883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504353" y="1152295"/>
            <a:ext cx="274624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114179" y="1840112"/>
            <a:ext cx="10959287" cy="492378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15CB2B-6200-446C-823D-CEE7F1D561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11E5B7-5E46-4178-BA03-FAC8DC9CA82A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526A859-7203-4142-8828-C4490672D7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41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2">
          <p15:clr>
            <a:srgbClr val="FBAE40"/>
          </p15:clr>
        </p15:guide>
        <p15:guide id="3" pos="6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504353" y="1152295"/>
            <a:ext cx="274624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114179" y="152400"/>
            <a:ext cx="10959287" cy="6611497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15CB2B-6200-446C-823D-CEE7F1D561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11E5B7-5E46-4178-BA03-FAC8DC9CA82A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77B3129-57F0-4066-ACE0-5C0A4DE760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16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2">
          <p15:clr>
            <a:srgbClr val="FBAE40"/>
          </p15:clr>
        </p15:guide>
        <p15:guide id="3" pos="6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8"/>
          <p:cNvSpPr txBox="1">
            <a:spLocks/>
          </p:cNvSpPr>
          <p:nvPr userDrawn="1"/>
        </p:nvSpPr>
        <p:spPr>
          <a:xfrm>
            <a:off x="1223132" y="140941"/>
            <a:ext cx="10799837" cy="6576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sz="1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885" y="488112"/>
            <a:ext cx="11016446" cy="488202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spc="-90" baseline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79" y="1270763"/>
            <a:ext cx="11008152" cy="450883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504353" y="1152295"/>
            <a:ext cx="274624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114179" y="1840112"/>
            <a:ext cx="11008152" cy="492378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415748-DD88-48F8-8A43-DB52F72AA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15B9F27-0E97-4FBA-B319-FB0959140477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A90E0E4-FD1F-4C37-A678-FBDA6CEB9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16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72" userDrawn="1">
          <p15:clr>
            <a:srgbClr val="FBAE40"/>
          </p15:clr>
        </p15:guide>
        <p15:guide id="3" pos="69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8"/>
          <p:cNvSpPr txBox="1">
            <a:spLocks/>
          </p:cNvSpPr>
          <p:nvPr userDrawn="1"/>
        </p:nvSpPr>
        <p:spPr>
          <a:xfrm>
            <a:off x="1223132" y="140941"/>
            <a:ext cx="10799837" cy="6576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sz="1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468843" y="265230"/>
            <a:ext cx="10306597" cy="6286157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415748-DD88-48F8-8A43-DB52F72AA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15B9F27-0E97-4FBA-B319-FB0959140477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0C13312E-767A-4BCD-AA03-CF8F97FCF2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95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2">
          <p15:clr>
            <a:srgbClr val="FBAE40"/>
          </p15:clr>
        </p15:guide>
        <p15:guide id="3" pos="6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2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61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3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12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8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55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7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90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79F33ED0-BB53-40D6-86C9-526C8F33B5AF}" type="datetimeFigureOut">
              <a:rPr lang="ko-KR" altLang="en-US" smtClean="0"/>
              <a:pPr/>
              <a:t>2017-07-20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87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3" r:id="rId15"/>
    <p:sldLayoutId id="214748367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rchypark.github.io/data_camp_dabrp" TargetMode="External"/><Relationship Id="rId2" Type="http://schemas.openxmlformats.org/officeDocument/2006/relationships/hyperlink" Target="https://mrchypark.github.io/kisa_finR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524000" y="2250040"/>
            <a:ext cx="9144000" cy="2342508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20" name="제목 19"/>
          <p:cNvSpPr>
            <a:spLocks noGrp="1"/>
          </p:cNvSpPr>
          <p:nvPr>
            <p:ph type="ctrTitle"/>
          </p:nvPr>
        </p:nvSpPr>
        <p:spPr>
          <a:xfrm>
            <a:off x="2158423" y="3317286"/>
            <a:ext cx="7875155" cy="754988"/>
          </a:xfrm>
        </p:spPr>
        <p:txBody>
          <a:bodyPr>
            <a:normAutofit/>
          </a:bodyPr>
          <a:lstStyle/>
          <a:p>
            <a:r>
              <a:rPr lang="ko-KR" altLang="en-US" b="0" dirty="0"/>
              <a:t>금융데이터 분석을 위한 </a:t>
            </a:r>
            <a:r>
              <a:rPr lang="en-US" altLang="ko-KR" b="0" dirty="0"/>
              <a:t>R</a:t>
            </a:r>
            <a:r>
              <a:rPr lang="ko-KR" altLang="en-US" b="0" dirty="0"/>
              <a:t>을 이용한 개발 입문</a:t>
            </a:r>
            <a:endParaRPr lang="ko-KR" altLang="en-US" b="0" dirty="0">
              <a:latin typeface="나눔바른고딕" panose="020B0603020101020101" pitchFamily="50" charset="-127"/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5164917" y="4944685"/>
            <a:ext cx="1862166" cy="631614"/>
          </a:xfrm>
        </p:spPr>
        <p:txBody>
          <a:bodyPr/>
          <a:lstStyle/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박찬엽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연구원</a:t>
            </a:r>
            <a:endParaRPr lang="en-US" sz="2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642938-457C-46C7-9590-42E7769EE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62" y="628410"/>
            <a:ext cx="1192477" cy="119247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AC47CE-967A-4449-BAA7-0A52A0C9023B}"/>
              </a:ext>
            </a:extLst>
          </p:cNvPr>
          <p:cNvCxnSpPr>
            <a:cxnSpLocks/>
          </p:cNvCxnSpPr>
          <p:nvPr/>
        </p:nvCxnSpPr>
        <p:spPr>
          <a:xfrm>
            <a:off x="5872018" y="3008901"/>
            <a:ext cx="447964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91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BASIC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1A058FD-62B5-4D7B-AEC4-779DB1C78C4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400537" y="1840112"/>
            <a:ext cx="10721794" cy="4923785"/>
          </a:xfrm>
        </p:spPr>
        <p:txBody>
          <a:bodyPr/>
          <a:lstStyle/>
          <a:p>
            <a:pPr algn="l"/>
            <a:r>
              <a:rPr lang="ko-KR" altLang="en-US" sz="1600" dirty="0"/>
              <a:t>객체      </a:t>
            </a:r>
            <a:r>
              <a:rPr lang="en-US" altLang="ko-KR" sz="1600" dirty="0"/>
              <a:t>: R</a:t>
            </a:r>
            <a:r>
              <a:rPr lang="ko-KR" altLang="en-US" sz="1600" dirty="0"/>
              <a:t> 엔진이 계산에 사용하기 위해 메모리에 저장된 데이터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선언      </a:t>
            </a:r>
            <a:r>
              <a:rPr lang="en-US" altLang="ko-KR" sz="1600" dirty="0"/>
              <a:t>: </a:t>
            </a:r>
            <a:r>
              <a:rPr lang="ko-KR" altLang="en-US" sz="1600" dirty="0"/>
              <a:t>코드들의 모임이나 데이터</a:t>
            </a:r>
            <a:r>
              <a:rPr lang="en-US" altLang="ko-KR" sz="1600" dirty="0"/>
              <a:t> </a:t>
            </a:r>
            <a:r>
              <a:rPr lang="ko-KR" altLang="en-US" sz="1600" dirty="0"/>
              <a:t>등의 이름을 짓는 행위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반환      </a:t>
            </a:r>
            <a:r>
              <a:rPr lang="en-US" altLang="ko-KR" sz="1600" dirty="0"/>
              <a:t>: </a:t>
            </a:r>
            <a:r>
              <a:rPr lang="ko-KR" altLang="en-US" sz="1600" dirty="0"/>
              <a:t>함수가 입력을 받아 작성된 대로 계산하여 결과를 출력하는 것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함수      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데이터가 아닌 객체의 일종으로 </a:t>
            </a:r>
            <a:r>
              <a:rPr lang="en-US" altLang="ko-KR" sz="1600" dirty="0"/>
              <a:t>`</a:t>
            </a:r>
            <a:r>
              <a:rPr lang="ko-KR" altLang="en-US" sz="1600" dirty="0"/>
              <a:t>함수</a:t>
            </a:r>
            <a:r>
              <a:rPr lang="en-US" altLang="ko-KR" sz="1600" dirty="0"/>
              <a:t>()` </a:t>
            </a:r>
            <a:r>
              <a:rPr lang="ko-KR" altLang="en-US" sz="1600" dirty="0"/>
              <a:t>의 형태로 실행을 하는 문법을 가짐</a:t>
            </a:r>
            <a:endParaRPr lang="en-US" altLang="ko-KR" sz="1600" dirty="0"/>
          </a:p>
          <a:p>
            <a:pPr algn="l"/>
            <a:endParaRPr lang="ko-KR" altLang="en-US" sz="1600" dirty="0"/>
          </a:p>
          <a:p>
            <a:pPr algn="l"/>
            <a:r>
              <a:rPr lang="ko-KR" altLang="en-US" sz="1600" dirty="0"/>
              <a:t>자료형 </a:t>
            </a:r>
            <a:r>
              <a:rPr lang="en-US" altLang="ko-KR" sz="1600" dirty="0"/>
              <a:t>: R</a:t>
            </a:r>
            <a:r>
              <a:rPr lang="ko-KR" altLang="en-US" sz="1600" dirty="0"/>
              <a:t>이 데이터를 저장하는 방식으로 숫자</a:t>
            </a:r>
            <a:r>
              <a:rPr lang="en-US" altLang="ko-KR" sz="1600" dirty="0"/>
              <a:t>, </a:t>
            </a:r>
            <a:r>
              <a:rPr lang="ko-KR" altLang="en-US" sz="1600" dirty="0"/>
              <a:t>글자</a:t>
            </a:r>
            <a:r>
              <a:rPr lang="en-US" altLang="ko-KR" sz="1600" dirty="0"/>
              <a:t>, </a:t>
            </a:r>
            <a:r>
              <a:rPr lang="ko-KR" altLang="en-US" sz="1600" dirty="0"/>
              <a:t>벡터</a:t>
            </a:r>
            <a:r>
              <a:rPr lang="en-US" altLang="ko-KR" sz="1600" dirty="0"/>
              <a:t>, </a:t>
            </a:r>
            <a:r>
              <a:rPr lang="ko-KR" altLang="en-US" sz="1600" dirty="0"/>
              <a:t>리스트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데이터프레임 등이 있음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패키지 </a:t>
            </a:r>
            <a:r>
              <a:rPr lang="en-US" altLang="ko-KR" sz="1600" dirty="0"/>
              <a:t>: </a:t>
            </a:r>
            <a:r>
              <a:rPr lang="ko-KR" altLang="en-US" sz="1600" dirty="0"/>
              <a:t>목적에 맞는 새롭게 만들어 둔 함수를 바로 사용할 수 있는 상태로 준비해 둔 것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marL="0" indent="0" algn="l">
              <a:buNone/>
            </a:pPr>
            <a:endParaRPr lang="ko-KR" altLang="en-US" sz="16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B8BD818A-5878-4351-8878-EE6C3D88FE9F}"/>
              </a:ext>
            </a:extLst>
          </p:cNvPr>
          <p:cNvSpPr txBox="1">
            <a:spLocks/>
          </p:cNvSpPr>
          <p:nvPr/>
        </p:nvSpPr>
        <p:spPr>
          <a:xfrm>
            <a:off x="1400537" y="1270763"/>
            <a:ext cx="10721794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용어 설명</a:t>
            </a:r>
          </a:p>
        </p:txBody>
      </p:sp>
    </p:spTree>
    <p:extLst>
      <p:ext uri="{BB962C8B-B14F-4D97-AF65-F5344CB8AC3E}">
        <p14:creationId xmlns:p14="http://schemas.microsoft.com/office/powerpoint/2010/main" val="3443806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108555-9C56-4CCD-AEE0-47C97A45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BASIC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F57145-3105-4037-9161-7D1AC53C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6" y="1270763"/>
            <a:ext cx="10743430" cy="450883"/>
          </a:xfrm>
        </p:spPr>
        <p:txBody>
          <a:bodyPr/>
          <a:lstStyle/>
          <a:p>
            <a:pPr algn="l"/>
            <a:r>
              <a:rPr lang="ko-KR" altLang="en-US" dirty="0"/>
              <a:t>객체를 선언하여 사용하기 </a:t>
            </a:r>
            <a:r>
              <a:rPr lang="en-US" altLang="ko-KR" dirty="0"/>
              <a:t>(&lt;-)</a:t>
            </a:r>
            <a:endParaRPr lang="ko-KR" altLang="en-US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3D30C28-1C72-4DA5-A4A3-2FEA79572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5" y="1840112"/>
            <a:ext cx="10418619" cy="1107996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&lt;- 10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10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EEC03BDA-A2DF-4AA6-A365-3AF8FC03F34D}"/>
              </a:ext>
            </a:extLst>
          </p:cNvPr>
          <p:cNvSpPr txBox="1">
            <a:spLocks/>
          </p:cNvSpPr>
          <p:nvPr/>
        </p:nvSpPr>
        <p:spPr>
          <a:xfrm>
            <a:off x="1330036" y="3066574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/>
              <a:t>= </a:t>
            </a:r>
            <a:r>
              <a:rPr lang="ko-KR" altLang="en-US"/>
              <a:t>가 같다라는 뜻이 아닙니다</a:t>
            </a:r>
            <a:r>
              <a:rPr lang="en-US" altLang="ko-KR"/>
              <a:t>. &lt;- </a:t>
            </a:r>
            <a:r>
              <a:rPr lang="ko-KR" altLang="en-US"/>
              <a:t>와 같이 객체를 선언한다는 뜻입니다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453AC52E-A627-4DDF-955C-B5626B008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5" y="3635923"/>
            <a:ext cx="10418619" cy="1107996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10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10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내용 개체 틀 4">
            <a:extLst>
              <a:ext uri="{FF2B5EF4-FFF2-40B4-BE49-F238E27FC236}">
                <a16:creationId xmlns:a16="http://schemas.microsoft.com/office/drawing/2014/main" id="{634B3FAF-FF08-4798-9D3F-E1B35F8C78CC}"/>
              </a:ext>
            </a:extLst>
          </p:cNvPr>
          <p:cNvSpPr txBox="1">
            <a:spLocks/>
          </p:cNvSpPr>
          <p:nvPr/>
        </p:nvSpPr>
        <p:spPr>
          <a:xfrm>
            <a:off x="1330035" y="4862385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같다는 뜻은 </a:t>
            </a:r>
            <a:r>
              <a:rPr lang="en-US" altLang="ko-KR" dirty="0"/>
              <a:t>== </a:t>
            </a:r>
            <a:r>
              <a:rPr lang="ko-KR" altLang="en-US" dirty="0"/>
              <a:t>이렇게 </a:t>
            </a:r>
            <a:r>
              <a:rPr lang="en-US" altLang="ko-KR" dirty="0"/>
              <a:t>=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개 사용해야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97A9C0E7-BD66-4266-8A94-8F94FD80B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5418387"/>
            <a:ext cx="10418618" cy="738664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>
                <a:solidFill>
                  <a:srgbClr val="FC6F09"/>
                </a:solidFill>
                <a:latin typeface="Lucida Console" panose="020B0609040504020204" pitchFamily="49" charset="0"/>
              </a:rPr>
              <a:t>&gt; </a:t>
            </a:r>
            <a:r>
              <a:rPr lang="ko-KR" altLang="ko-KR" sz="2400" dirty="0" err="1">
                <a:solidFill>
                  <a:srgbClr val="FC6F09"/>
                </a:solidFill>
                <a:latin typeface="Lucida Console" panose="020B0609040504020204" pitchFamily="49" charset="0"/>
              </a:rPr>
              <a:t>a</a:t>
            </a:r>
            <a:r>
              <a:rPr lang="ko-KR" altLang="ko-KR" sz="2400" dirty="0">
                <a:solidFill>
                  <a:srgbClr val="FC6F09"/>
                </a:solidFill>
                <a:latin typeface="Lucida Console" panose="020B0609040504020204" pitchFamily="49" charset="0"/>
              </a:rPr>
              <a:t> == 10 </a:t>
            </a:r>
            <a:endParaRPr lang="en-US" altLang="ko-KR" sz="2400" dirty="0">
              <a:solidFill>
                <a:srgbClr val="FC6F09"/>
              </a:solidFill>
              <a:latin typeface="Lucida Console" panose="020B060904050402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>
                <a:solidFill>
                  <a:srgbClr val="E6E1DC"/>
                </a:solidFill>
                <a:latin typeface="Lucida Console" panose="020B0609040504020204" pitchFamily="49" charset="0"/>
              </a:rPr>
              <a:t>[1] TRUE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3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108555-9C56-4CCD-AEE0-47C97A45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BASIC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F57145-3105-4037-9161-7D1AC53C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6" y="1270763"/>
            <a:ext cx="10743430" cy="450883"/>
          </a:xfrm>
        </p:spPr>
        <p:txBody>
          <a:bodyPr/>
          <a:lstStyle/>
          <a:p>
            <a:pPr algn="l"/>
            <a:r>
              <a:rPr lang="ko-KR" altLang="en-US" dirty="0"/>
              <a:t>함수는 </a:t>
            </a:r>
            <a:r>
              <a:rPr lang="en-US" altLang="ko-KR" dirty="0"/>
              <a:t>`</a:t>
            </a:r>
            <a:r>
              <a:rPr lang="ko-KR" altLang="en-US" dirty="0"/>
              <a:t>함수이름</a:t>
            </a:r>
            <a:r>
              <a:rPr lang="en-US" altLang="ko-KR" dirty="0"/>
              <a:t>()`</a:t>
            </a:r>
            <a:r>
              <a:rPr lang="ko-KR" altLang="en-US" dirty="0"/>
              <a:t>으로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95B45-5EFC-4539-8E1A-36FCDB0A0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1840112"/>
            <a:ext cx="10418618" cy="738664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c(1,2,3)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1 2 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FE307975-3014-4BEE-BE63-ED0555667F25}"/>
              </a:ext>
            </a:extLst>
          </p:cNvPr>
          <p:cNvSpPr txBox="1">
            <a:spLocks/>
          </p:cNvSpPr>
          <p:nvPr/>
        </p:nvSpPr>
        <p:spPr>
          <a:xfrm>
            <a:off x="1330036" y="2697242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그냥 </a:t>
            </a:r>
            <a:r>
              <a:rPr lang="en-US" altLang="ko-KR" dirty="0"/>
              <a:t>`</a:t>
            </a:r>
            <a:r>
              <a:rPr lang="ko-KR" altLang="en-US" dirty="0"/>
              <a:t>함수이름</a:t>
            </a:r>
            <a:r>
              <a:rPr lang="en-US" altLang="ko-KR" dirty="0"/>
              <a:t>`</a:t>
            </a:r>
            <a:r>
              <a:rPr lang="ko-KR" altLang="en-US" dirty="0"/>
              <a:t>만 사용하면 객체와 같이 저장된 내용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C484C063-39B7-400C-B052-762B4F390B54}"/>
              </a:ext>
            </a:extLst>
          </p:cNvPr>
          <p:cNvSpPr txBox="1">
            <a:spLocks/>
          </p:cNvSpPr>
          <p:nvPr/>
        </p:nvSpPr>
        <p:spPr>
          <a:xfrm>
            <a:off x="1330036" y="4123721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?</a:t>
            </a:r>
            <a:r>
              <a:rPr lang="ko-KR" altLang="en-US" dirty="0"/>
              <a:t>함수이름 으로 설명을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A6133B8-A00D-4A54-9BB4-88618DA41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4693070"/>
            <a:ext cx="10418618" cy="369332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lang="en-US" altLang="ko-KR" sz="2400" dirty="0">
                <a:solidFill>
                  <a:srgbClr val="FC6F09"/>
                </a:solidFill>
                <a:latin typeface="Lucida Console" panose="020B0609040504020204" pitchFamily="49" charset="0"/>
              </a:rPr>
              <a:t>?c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9631949-683D-4E84-83CD-64E8EA1C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3266591"/>
            <a:ext cx="10418618" cy="738664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c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function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(...) 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Primitive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("c")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61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알림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E1E1CD3-D3B2-447F-B5F2-CEBCFFB108C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90621" y="1451286"/>
            <a:ext cx="9848461" cy="4923785"/>
          </a:xfrm>
        </p:spPr>
        <p:txBody>
          <a:bodyPr/>
          <a:lstStyle/>
          <a:p>
            <a:pPr algn="r"/>
            <a:r>
              <a:rPr lang="ko-KR" altLang="en-US" sz="2000" dirty="0"/>
              <a:t>수업자료 온라인</a:t>
            </a:r>
            <a:endParaRPr lang="en-US" altLang="ko-KR" sz="2000" dirty="0"/>
          </a:p>
          <a:p>
            <a:pPr marL="0" indent="0" algn="r">
              <a:buNone/>
            </a:pPr>
            <a:r>
              <a:rPr lang="en-US" altLang="ko-KR" sz="2000" dirty="0">
                <a:hlinkClick r:id="rId2"/>
              </a:rPr>
              <a:t>https://mrchypark.github.io/kisa_finR</a:t>
            </a:r>
            <a:endParaRPr lang="en-US" altLang="ko-KR" sz="2000" dirty="0"/>
          </a:p>
          <a:p>
            <a:pPr marL="0" indent="0" algn="r">
              <a:buNone/>
            </a:pPr>
            <a:endParaRPr lang="en-US" altLang="ko-KR" sz="2000" dirty="0"/>
          </a:p>
          <a:p>
            <a:pPr algn="r"/>
            <a:r>
              <a:rPr lang="ko-KR" altLang="en-US" sz="2000" dirty="0"/>
              <a:t>참고자료</a:t>
            </a:r>
            <a:endParaRPr lang="en-US" altLang="ko-KR" sz="2000" dirty="0"/>
          </a:p>
          <a:p>
            <a:pPr marL="0" indent="0" algn="r">
              <a:buNone/>
            </a:pPr>
            <a:r>
              <a:rPr lang="en-US" altLang="ko-KR" sz="2000" dirty="0">
                <a:hlinkClick r:id="rId3"/>
              </a:rPr>
              <a:t>https://mrchypark.github.io/data_camp_dabrp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148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2">
            <a:extLst>
              <a:ext uri="{FF2B5EF4-FFF2-40B4-BE49-F238E27FC236}">
                <a16:creationId xmlns:a16="http://schemas.microsoft.com/office/drawing/2014/main" id="{F7F96423-E17E-46E6-AB8D-CA1B32A598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DB5D1A-6AB1-4568-9D56-531160A342E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3">
            <a:extLst>
              <a:ext uri="{FF2B5EF4-FFF2-40B4-BE49-F238E27FC236}">
                <a16:creationId xmlns:a16="http://schemas.microsoft.com/office/drawing/2014/main" id="{33C9EDE5-0A38-423F-9C55-0EFB11AF3A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B2E3EA-0299-4B6E-BA4C-592C5A4FC13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3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4">
            <a:extLst>
              <a:ext uri="{FF2B5EF4-FFF2-40B4-BE49-F238E27FC236}">
                <a16:creationId xmlns:a16="http://schemas.microsoft.com/office/drawing/2014/main" id="{7AEC8ED9-C9A7-4550-A867-5A406589C9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0D85E5-E8F8-49E6-8A20-851376CCDA0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5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5">
            <a:extLst>
              <a:ext uri="{FF2B5EF4-FFF2-40B4-BE49-F238E27FC236}">
                <a16:creationId xmlns:a16="http://schemas.microsoft.com/office/drawing/2014/main" id="{FDB18447-629B-4740-A4EE-6F99AD88B7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6BF5D6F-9839-4488-975E-2C1609B4566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30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6">
            <a:extLst>
              <a:ext uri="{FF2B5EF4-FFF2-40B4-BE49-F238E27FC236}">
                <a16:creationId xmlns:a16="http://schemas.microsoft.com/office/drawing/2014/main" id="{1F4A4F02-8235-4BF6-BE2B-705D67A552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15E917B-5A20-407A-B813-E13FE8F4E2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3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7">
            <a:extLst>
              <a:ext uri="{FF2B5EF4-FFF2-40B4-BE49-F238E27FC236}">
                <a16:creationId xmlns:a16="http://schemas.microsoft.com/office/drawing/2014/main" id="{36BA1939-2D10-4F71-BD9F-E16CAC365A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8E4AA1-D291-408E-A64C-B24FEEFAB24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46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5E3161-D279-4CC3-8642-8CC42B46900A}"/>
              </a:ext>
            </a:extLst>
          </p:cNvPr>
          <p:cNvGrpSpPr/>
          <p:nvPr/>
        </p:nvGrpSpPr>
        <p:grpSpPr>
          <a:xfrm>
            <a:off x="3939289" y="3010692"/>
            <a:ext cx="5281826" cy="1131464"/>
            <a:chOff x="2185774" y="1670954"/>
            <a:chExt cx="5601866" cy="116399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3DB22F6-835E-436F-A7A1-A25DAEB10526}"/>
                </a:ext>
              </a:extLst>
            </p:cNvPr>
            <p:cNvCxnSpPr/>
            <p:nvPr/>
          </p:nvCxnSpPr>
          <p:spPr>
            <a:xfrm>
              <a:off x="2185774" y="2834949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F2AD7E9-015A-430E-930F-EF790DEFFFCA}"/>
                </a:ext>
              </a:extLst>
            </p:cNvPr>
            <p:cNvCxnSpPr/>
            <p:nvPr/>
          </p:nvCxnSpPr>
          <p:spPr>
            <a:xfrm>
              <a:off x="2185774" y="1670954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547BD258-A074-4830-A1A5-D7234A08B8DA}"/>
              </a:ext>
            </a:extLst>
          </p:cNvPr>
          <p:cNvSpPr txBox="1">
            <a:spLocks/>
          </p:cNvSpPr>
          <p:nvPr/>
        </p:nvSpPr>
        <p:spPr>
          <a:xfrm>
            <a:off x="2470470" y="2688820"/>
            <a:ext cx="8219465" cy="1826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INTRODUCE |   BASIC  |  DATA TYPE  |  FINDATA | TEXTDATA | SUMMARY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47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8">
            <a:extLst>
              <a:ext uri="{FF2B5EF4-FFF2-40B4-BE49-F238E27FC236}">
                <a16:creationId xmlns:a16="http://schemas.microsoft.com/office/drawing/2014/main" id="{42473E8A-348A-454F-9865-426353B37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36BEE97-E76E-4CAF-BAFA-64E824FFB6A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9">
            <a:extLst>
              <a:ext uri="{FF2B5EF4-FFF2-40B4-BE49-F238E27FC236}">
                <a16:creationId xmlns:a16="http://schemas.microsoft.com/office/drawing/2014/main" id="{A6F1EC4B-49BE-4D37-8ECA-A78A26AEEC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178E64-F319-46AA-82E8-05438CCC422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51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0">
            <a:extLst>
              <a:ext uri="{FF2B5EF4-FFF2-40B4-BE49-F238E27FC236}">
                <a16:creationId xmlns:a16="http://schemas.microsoft.com/office/drawing/2014/main" id="{93FFF318-6702-472C-B574-C21F0AD1C4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931166-AB11-45C1-8DE0-4602BA2D173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712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1">
            <a:extLst>
              <a:ext uri="{FF2B5EF4-FFF2-40B4-BE49-F238E27FC236}">
                <a16:creationId xmlns:a16="http://schemas.microsoft.com/office/drawing/2014/main" id="{BA9A1A53-183C-46FC-AC0F-7CBEA74C35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193ECCD-FFA1-48DF-A3D0-6485718F4E2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89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2">
            <a:extLst>
              <a:ext uri="{FF2B5EF4-FFF2-40B4-BE49-F238E27FC236}">
                <a16:creationId xmlns:a16="http://schemas.microsoft.com/office/drawing/2014/main" id="{1FA8F586-919D-44EF-A8BB-ABB7CC6A61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A72139-555C-4608-ABB4-6D017D18DED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7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3">
            <a:extLst>
              <a:ext uri="{FF2B5EF4-FFF2-40B4-BE49-F238E27FC236}">
                <a16:creationId xmlns:a16="http://schemas.microsoft.com/office/drawing/2014/main" id="{721BFF4E-1643-4B19-9223-059F4543BB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A5DA99-D5B6-420E-AA27-FA4A8F6CA61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70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4">
            <a:extLst>
              <a:ext uri="{FF2B5EF4-FFF2-40B4-BE49-F238E27FC236}">
                <a16:creationId xmlns:a16="http://schemas.microsoft.com/office/drawing/2014/main" id="{E29E0786-D743-4086-92FA-C823B45A87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7A7291-3682-45DC-8D78-E28317464C0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98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5">
            <a:extLst>
              <a:ext uri="{FF2B5EF4-FFF2-40B4-BE49-F238E27FC236}">
                <a16:creationId xmlns:a16="http://schemas.microsoft.com/office/drawing/2014/main" id="{F359B11B-B61C-40DB-AF0B-B4F5404EF9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B574A37-348B-47E3-96A6-1A4F97986F5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14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6">
            <a:extLst>
              <a:ext uri="{FF2B5EF4-FFF2-40B4-BE49-F238E27FC236}">
                <a16:creationId xmlns:a16="http://schemas.microsoft.com/office/drawing/2014/main" id="{C8250DE2-D3C6-4B2D-99B5-6EDE7A46A7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788281-2796-443B-A836-3C87A227A2E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640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7">
            <a:extLst>
              <a:ext uri="{FF2B5EF4-FFF2-40B4-BE49-F238E27FC236}">
                <a16:creationId xmlns:a16="http://schemas.microsoft.com/office/drawing/2014/main" id="{DBE2FEA1-FACB-4186-8D10-C6179F2680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08600B-14AF-4B17-B580-3877C84FFA1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2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강사 소개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9AB8F1-F990-4F9C-B241-3A8EF22E4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231" y="2600036"/>
            <a:ext cx="2271641" cy="2271641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1EB1EB-FDBD-4B40-8715-9F39E7B9EE4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03636" y="2600036"/>
            <a:ext cx="6118695" cy="3523673"/>
          </a:xfrm>
        </p:spPr>
        <p:txBody>
          <a:bodyPr anchor="t" anchorCtr="0"/>
          <a:lstStyle/>
          <a:p>
            <a:pPr marL="0" indent="0" algn="l">
              <a:buNone/>
            </a:pPr>
            <a:r>
              <a:rPr lang="ko-KR" altLang="en-US" sz="2400" dirty="0" err="1"/>
              <a:t>박찬엽</a:t>
            </a:r>
            <a:r>
              <a:rPr lang="ko-KR" altLang="en-US" sz="24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연구원</a:t>
            </a:r>
            <a:r>
              <a:rPr lang="en-US" altLang="ko-KR" sz="1800" dirty="0"/>
              <a:t>)</a:t>
            </a:r>
            <a:endParaRPr lang="en-US" altLang="ko-KR" sz="2400" dirty="0"/>
          </a:p>
          <a:p>
            <a:pPr algn="l"/>
            <a:r>
              <a:rPr lang="ko-KR" altLang="en-US" sz="1600" dirty="0"/>
              <a:t>現</a:t>
            </a:r>
            <a:r>
              <a:rPr lang="en-US" altLang="ko-KR" sz="1600" dirty="0"/>
              <a:t>) </a:t>
            </a:r>
            <a:r>
              <a:rPr lang="ko-KR" altLang="en-US" sz="1600" dirty="0"/>
              <a:t>서울도시가스 </a:t>
            </a:r>
            <a:r>
              <a:rPr lang="en-US" altLang="ko-KR" sz="1600" dirty="0"/>
              <a:t>AI</a:t>
            </a:r>
            <a:r>
              <a:rPr lang="ko-KR" altLang="en-US" sz="1600" dirty="0"/>
              <a:t>선행연구팀</a:t>
            </a:r>
            <a:endParaRPr lang="en-US" altLang="ko-KR" sz="1600" dirty="0"/>
          </a:p>
          <a:p>
            <a:pPr marL="0" indent="0" algn="l">
              <a:buNone/>
            </a:pPr>
            <a:r>
              <a:rPr lang="en-US" altLang="ko-KR" dirty="0"/>
              <a:t>               *  </a:t>
            </a:r>
            <a:r>
              <a:rPr lang="ko-KR" altLang="en-US" dirty="0"/>
              <a:t>고객센터 용 </a:t>
            </a:r>
            <a:r>
              <a:rPr lang="ko-KR" altLang="en-US" dirty="0" err="1"/>
              <a:t>쳇봇</a:t>
            </a:r>
            <a:r>
              <a:rPr lang="ko-KR" altLang="en-US" dirty="0"/>
              <a:t> 개발</a:t>
            </a:r>
            <a:endParaRPr lang="en-US" altLang="ko-KR" dirty="0"/>
          </a:p>
          <a:p>
            <a:pPr algn="l"/>
            <a:r>
              <a:rPr lang="ko-KR" altLang="en-US" sz="1600" dirty="0"/>
              <a:t>現</a:t>
            </a:r>
            <a:r>
              <a:rPr lang="en-US" altLang="ko-KR" sz="1600" dirty="0"/>
              <a:t>) </a:t>
            </a:r>
            <a:r>
              <a:rPr lang="ko-KR" altLang="en-US" sz="1600" dirty="0" err="1"/>
              <a:t>패스트</a:t>
            </a:r>
            <a:r>
              <a:rPr lang="ko-KR" altLang="en-US" sz="1600" dirty="0"/>
              <a:t> 캠퍼스 강사</a:t>
            </a:r>
            <a:endParaRPr lang="en-US" altLang="ko-KR" sz="1600" dirty="0"/>
          </a:p>
          <a:p>
            <a:pPr marL="0" indent="0" algn="l">
              <a:buNone/>
            </a:pPr>
            <a:r>
              <a:rPr lang="en-US" altLang="ko-KR" dirty="0"/>
              <a:t>               *  </a:t>
            </a:r>
            <a:r>
              <a:rPr lang="ko-KR" altLang="en-US" dirty="0"/>
              <a:t>실무 빅데이터 분석을 위한 </a:t>
            </a:r>
            <a:r>
              <a:rPr lang="en-US" altLang="ko-KR" dirty="0"/>
              <a:t>SQL</a:t>
            </a:r>
            <a:r>
              <a:rPr lang="ko-KR" altLang="en-US" dirty="0"/>
              <a:t>과 </a:t>
            </a:r>
            <a:r>
              <a:rPr lang="en-US" altLang="ko-KR" dirty="0"/>
              <a:t>R</a:t>
            </a:r>
            <a:r>
              <a:rPr lang="ko-KR" altLang="en-US" dirty="0"/>
              <a:t>의 활용 </a:t>
            </a:r>
            <a:r>
              <a:rPr lang="en-US" altLang="ko-KR" dirty="0"/>
              <a:t>CAMP</a:t>
            </a:r>
          </a:p>
          <a:p>
            <a:pPr algn="l"/>
            <a:r>
              <a:rPr lang="ko-KR" altLang="en-US" sz="1600" dirty="0"/>
              <a:t>금융 로봇 저널리즘 </a:t>
            </a:r>
            <a:r>
              <a:rPr lang="ko-KR" altLang="en-US" sz="1600" dirty="0" err="1"/>
              <a:t>스타트업</a:t>
            </a:r>
            <a:r>
              <a:rPr lang="ko-KR" altLang="en-US" sz="1600" dirty="0"/>
              <a:t> 창업</a:t>
            </a:r>
            <a:endParaRPr lang="en-US" altLang="ko-KR" sz="1600" dirty="0"/>
          </a:p>
          <a:p>
            <a:pPr algn="l"/>
            <a:r>
              <a:rPr lang="ko-KR" altLang="en-US" sz="1600" dirty="0"/>
              <a:t>네이버 뉴스 </a:t>
            </a:r>
            <a:r>
              <a:rPr lang="ko-KR" altLang="en-US" sz="1600" dirty="0" err="1"/>
              <a:t>크롤러</a:t>
            </a:r>
            <a:r>
              <a:rPr lang="ko-KR" altLang="en-US" sz="1600" dirty="0"/>
              <a:t> </a:t>
            </a:r>
            <a:r>
              <a:rPr lang="en-US" altLang="ko-KR" sz="1600" dirty="0"/>
              <a:t>(N2H4) </a:t>
            </a:r>
            <a:r>
              <a:rPr lang="ko-KR" altLang="en-US" sz="1600" dirty="0"/>
              <a:t>제작자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2300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8">
            <a:extLst>
              <a:ext uri="{FF2B5EF4-FFF2-40B4-BE49-F238E27FC236}">
                <a16:creationId xmlns:a16="http://schemas.microsoft.com/office/drawing/2014/main" id="{D5751BEF-6064-4D6A-BC58-720B985025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67EECB-E579-4391-A0F0-0679BA0549C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101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9">
            <a:extLst>
              <a:ext uri="{FF2B5EF4-FFF2-40B4-BE49-F238E27FC236}">
                <a16:creationId xmlns:a16="http://schemas.microsoft.com/office/drawing/2014/main" id="{B66F8D38-B4AD-4051-BE77-C3D0895202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FE73C9-0B05-4CCB-A0AF-E2C74572905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19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0">
            <a:extLst>
              <a:ext uri="{FF2B5EF4-FFF2-40B4-BE49-F238E27FC236}">
                <a16:creationId xmlns:a16="http://schemas.microsoft.com/office/drawing/2014/main" id="{86163B3A-B339-4ED1-BC01-687E8B0ABA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9AA3202-7BCD-4373-911F-5987F191194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08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1">
            <a:extLst>
              <a:ext uri="{FF2B5EF4-FFF2-40B4-BE49-F238E27FC236}">
                <a16:creationId xmlns:a16="http://schemas.microsoft.com/office/drawing/2014/main" id="{3BAFD9A8-1013-41CE-A950-062F77464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C35519-9C60-40F1-96EE-29091EA780C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15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2">
            <a:extLst>
              <a:ext uri="{FF2B5EF4-FFF2-40B4-BE49-F238E27FC236}">
                <a16:creationId xmlns:a16="http://schemas.microsoft.com/office/drawing/2014/main" id="{9B7FF51F-9B63-49C5-A01A-C3907F2D93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CDF465-9591-4036-A746-6DF8BE8D7F1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188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3">
            <a:extLst>
              <a:ext uri="{FF2B5EF4-FFF2-40B4-BE49-F238E27FC236}">
                <a16:creationId xmlns:a16="http://schemas.microsoft.com/office/drawing/2014/main" id="{83D1D72E-9F65-49FC-B2D0-249E17DCB4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6D28D2-7C26-46BC-A960-D46261DD6EF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5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4">
            <a:extLst>
              <a:ext uri="{FF2B5EF4-FFF2-40B4-BE49-F238E27FC236}">
                <a16:creationId xmlns:a16="http://schemas.microsoft.com/office/drawing/2014/main" id="{5ADE71EF-49CF-486C-A456-0F734A9BBD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0E8BED-AA0D-4C96-AFBA-87B5CFB29C5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01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5">
            <a:extLst>
              <a:ext uri="{FF2B5EF4-FFF2-40B4-BE49-F238E27FC236}">
                <a16:creationId xmlns:a16="http://schemas.microsoft.com/office/drawing/2014/main" id="{7A2FD9C8-180A-4E69-AC6A-1996BE4AA1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81F2B-C124-4D35-941B-BB947C77661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02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6">
            <a:extLst>
              <a:ext uri="{FF2B5EF4-FFF2-40B4-BE49-F238E27FC236}">
                <a16:creationId xmlns:a16="http://schemas.microsoft.com/office/drawing/2014/main" id="{979EB106-D240-46CC-90FE-DD5BB15909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DC0FC8-A10E-4655-9383-22E78D7BCCD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73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7">
            <a:extLst>
              <a:ext uri="{FF2B5EF4-FFF2-40B4-BE49-F238E27FC236}">
                <a16:creationId xmlns:a16="http://schemas.microsoft.com/office/drawing/2014/main" id="{098E839B-014F-4E72-B9B4-E49F182186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A4456D1-665A-4022-B621-5C53542EDBD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44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- </a:t>
            </a:r>
            <a:r>
              <a:rPr lang="ko-KR" altLang="en-US" dirty="0"/>
              <a:t>소개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사용을 도와주는 개발용 프로그램</a:t>
            </a:r>
          </a:p>
        </p:txBody>
      </p:sp>
      <p:pic>
        <p:nvPicPr>
          <p:cNvPr id="1028" name="Picture 4" descr="RStudio 홈페이지">
            <a:extLst>
              <a:ext uri="{FF2B5EF4-FFF2-40B4-BE49-F238E27FC236}">
                <a16:creationId xmlns:a16="http://schemas.microsoft.com/office/drawing/2014/main" id="{69A6A773-9447-465F-A71B-6B4FD2598C4D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976" y="1794507"/>
            <a:ext cx="9190617" cy="458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529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8">
            <a:extLst>
              <a:ext uri="{FF2B5EF4-FFF2-40B4-BE49-F238E27FC236}">
                <a16:creationId xmlns:a16="http://schemas.microsoft.com/office/drawing/2014/main" id="{28C5789B-E937-4B32-883D-F5A9DD23A3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4342082-91D5-45E2-8AC4-713D88A7F7D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46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9">
            <a:extLst>
              <a:ext uri="{FF2B5EF4-FFF2-40B4-BE49-F238E27FC236}">
                <a16:creationId xmlns:a16="http://schemas.microsoft.com/office/drawing/2014/main" id="{4D6726BB-06BA-4D11-B3C1-F7020AADCF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59AC28-6357-4FF8-A464-59BDEB300A4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3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0">
            <a:extLst>
              <a:ext uri="{FF2B5EF4-FFF2-40B4-BE49-F238E27FC236}">
                <a16:creationId xmlns:a16="http://schemas.microsoft.com/office/drawing/2014/main" id="{D3024526-7B70-4F81-A71E-785034EE7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84666D-D263-4D90-A796-76D7BFF278E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92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1">
            <a:extLst>
              <a:ext uri="{FF2B5EF4-FFF2-40B4-BE49-F238E27FC236}">
                <a16:creationId xmlns:a16="http://schemas.microsoft.com/office/drawing/2014/main" id="{963B8488-CFC4-435E-AE81-ED18866BA6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12E203-DAEA-4CB0-9F33-911A8421E8E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30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2">
            <a:extLst>
              <a:ext uri="{FF2B5EF4-FFF2-40B4-BE49-F238E27FC236}">
                <a16:creationId xmlns:a16="http://schemas.microsoft.com/office/drawing/2014/main" id="{EB5C0804-24B5-41F2-A986-88E25C3A2A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870D70-649A-4BEB-B24C-310F1E955BB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873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3">
            <a:extLst>
              <a:ext uri="{FF2B5EF4-FFF2-40B4-BE49-F238E27FC236}">
                <a16:creationId xmlns:a16="http://schemas.microsoft.com/office/drawing/2014/main" id="{693EBA1F-197A-4906-AB33-8DDE9689EB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6648C8C-ACE7-4288-A60B-958AEC28EE6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3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4">
            <a:extLst>
              <a:ext uri="{FF2B5EF4-FFF2-40B4-BE49-F238E27FC236}">
                <a16:creationId xmlns:a16="http://schemas.microsoft.com/office/drawing/2014/main" id="{B24ABEF3-4746-4087-A652-A6C72176AA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33B9B5-456D-45A8-93E0-E038A9E32E0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431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5">
            <a:extLst>
              <a:ext uri="{FF2B5EF4-FFF2-40B4-BE49-F238E27FC236}">
                <a16:creationId xmlns:a16="http://schemas.microsoft.com/office/drawing/2014/main" id="{73EF318F-EC48-4D27-A4C0-C606A3A8EC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C948FC0-C03D-416C-92FA-51764AEED7C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83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6">
            <a:extLst>
              <a:ext uri="{FF2B5EF4-FFF2-40B4-BE49-F238E27FC236}">
                <a16:creationId xmlns:a16="http://schemas.microsoft.com/office/drawing/2014/main" id="{CDDCB399-561E-4417-A686-F3D2E45964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162E6B1-8609-4FE2-8B91-426FA8D48AD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39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7">
            <a:extLst>
              <a:ext uri="{FF2B5EF4-FFF2-40B4-BE49-F238E27FC236}">
                <a16:creationId xmlns:a16="http://schemas.microsoft.com/office/drawing/2014/main" id="{0A74A176-6A46-4762-88EA-0325FD00D3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494D96-27FB-49E8-8DC5-C82F6A0DD2B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6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4</a:t>
            </a:r>
            <a:r>
              <a:rPr lang="ko-KR" altLang="en-US" dirty="0"/>
              <a:t>개의 창으로 구성된 </a:t>
            </a:r>
            <a:r>
              <a:rPr lang="en-US" altLang="ko-KR" dirty="0"/>
              <a:t>R </a:t>
            </a:r>
            <a:r>
              <a:rPr lang="en-US" altLang="ko-KR" dirty="0" err="1"/>
              <a:t>studi</a:t>
            </a:r>
            <a:r>
              <a:rPr lang="ko-KR" altLang="en-US" dirty="0"/>
              <a:t>는 </a:t>
            </a:r>
            <a:r>
              <a:rPr lang="en-US" altLang="ko-KR" dirty="0"/>
              <a:t>R </a:t>
            </a:r>
            <a:r>
              <a:rPr lang="ko-KR" altLang="en-US" dirty="0"/>
              <a:t>코드를 작성하고 수행하는데 필요한 기능이 모두 유기적으로 준비되어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2" name="Picture 4" descr="실행화면">
            <a:extLst>
              <a:ext uri="{FF2B5EF4-FFF2-40B4-BE49-F238E27FC236}">
                <a16:creationId xmlns:a16="http://schemas.microsoft.com/office/drawing/2014/main" id="{8981E651-6ADA-43C6-A729-638583CDD3B2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2752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8">
            <a:extLst>
              <a:ext uri="{FF2B5EF4-FFF2-40B4-BE49-F238E27FC236}">
                <a16:creationId xmlns:a16="http://schemas.microsoft.com/office/drawing/2014/main" id="{DCF04129-26C2-4BD5-916E-C79FDC026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0A0DC0-DD1B-4281-88A7-C8722A76814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07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9">
            <a:extLst>
              <a:ext uri="{FF2B5EF4-FFF2-40B4-BE49-F238E27FC236}">
                <a16:creationId xmlns:a16="http://schemas.microsoft.com/office/drawing/2014/main" id="{EB39BA5F-2960-47B7-89A3-7F5D9F849D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E3D0776-CD92-4407-B836-87294061D78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41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0">
            <a:extLst>
              <a:ext uri="{FF2B5EF4-FFF2-40B4-BE49-F238E27FC236}">
                <a16:creationId xmlns:a16="http://schemas.microsoft.com/office/drawing/2014/main" id="{67BAE850-C483-406A-9829-C8BDA748BF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D759AC-1876-4B2C-ACB4-CFEEFC37802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802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1">
            <a:extLst>
              <a:ext uri="{FF2B5EF4-FFF2-40B4-BE49-F238E27FC236}">
                <a16:creationId xmlns:a16="http://schemas.microsoft.com/office/drawing/2014/main" id="{AA6CC848-3CD6-4E91-AA67-00EE997AB0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0859EB-62C6-4B8B-9859-18306E71A24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82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2">
            <a:extLst>
              <a:ext uri="{FF2B5EF4-FFF2-40B4-BE49-F238E27FC236}">
                <a16:creationId xmlns:a16="http://schemas.microsoft.com/office/drawing/2014/main" id="{124DFDE9-72ED-4D7F-91D5-3DFB8499C6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4D3204-1D81-47F1-83E3-8F6B0BDE347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960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3">
            <a:extLst>
              <a:ext uri="{FF2B5EF4-FFF2-40B4-BE49-F238E27FC236}">
                <a16:creationId xmlns:a16="http://schemas.microsoft.com/office/drawing/2014/main" id="{C313FC33-CA68-4863-B502-0150A56D8B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EF66BF7-3EF7-49F3-8D6B-5B1B9EF1845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38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4">
            <a:extLst>
              <a:ext uri="{FF2B5EF4-FFF2-40B4-BE49-F238E27FC236}">
                <a16:creationId xmlns:a16="http://schemas.microsoft.com/office/drawing/2014/main" id="{1E5B72CC-B5D7-469B-BEA7-03A8959E1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15305-A5D5-430A-9E10-F2AD180E548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203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5">
            <a:extLst>
              <a:ext uri="{FF2B5EF4-FFF2-40B4-BE49-F238E27FC236}">
                <a16:creationId xmlns:a16="http://schemas.microsoft.com/office/drawing/2014/main" id="{76089B61-D11D-49DE-BA59-763E1C7D77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8994F9-D091-42E6-A56E-D8266483A5F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603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6">
            <a:extLst>
              <a:ext uri="{FF2B5EF4-FFF2-40B4-BE49-F238E27FC236}">
                <a16:creationId xmlns:a16="http://schemas.microsoft.com/office/drawing/2014/main" id="{5277EB6B-AFA2-4DDC-8213-E081728ABB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2B7A25-CAB5-4E8C-A56D-9F215CCE0DC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13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7">
            <a:extLst>
              <a:ext uri="{FF2B5EF4-FFF2-40B4-BE49-F238E27FC236}">
                <a16:creationId xmlns:a16="http://schemas.microsoft.com/office/drawing/2014/main" id="{1BA90A4C-32C4-4227-8932-02064C3735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4E7188-5068-4613-8E8B-9E0C8CEECF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8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Source : </a:t>
            </a:r>
            <a:r>
              <a:rPr lang="ko-KR" altLang="en-US" dirty="0"/>
              <a:t>메모장 처럼 코드를 작성하고 저장하고 관리하는 공간</a:t>
            </a:r>
          </a:p>
        </p:txBody>
      </p:sp>
      <p:pic>
        <p:nvPicPr>
          <p:cNvPr id="5122" name="Picture 2" descr="source창">
            <a:extLst>
              <a:ext uri="{FF2B5EF4-FFF2-40B4-BE49-F238E27FC236}">
                <a16:creationId xmlns:a16="http://schemas.microsoft.com/office/drawing/2014/main" id="{05676E5F-80AE-4062-85AB-F5C8A27CE4DA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122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8">
            <a:extLst>
              <a:ext uri="{FF2B5EF4-FFF2-40B4-BE49-F238E27FC236}">
                <a16:creationId xmlns:a16="http://schemas.microsoft.com/office/drawing/2014/main" id="{B13B53F6-1167-44E1-90B8-643EF34E20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F2CA44-8924-4C1D-BB8F-93116EACA1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90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9">
            <a:extLst>
              <a:ext uri="{FF2B5EF4-FFF2-40B4-BE49-F238E27FC236}">
                <a16:creationId xmlns:a16="http://schemas.microsoft.com/office/drawing/2014/main" id="{7DD28455-CFF7-4D75-A086-DACBC19929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7097D7-A5A0-4163-868C-CF18124E2A3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09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0">
            <a:extLst>
              <a:ext uri="{FF2B5EF4-FFF2-40B4-BE49-F238E27FC236}">
                <a16:creationId xmlns:a16="http://schemas.microsoft.com/office/drawing/2014/main" id="{6CBD98F3-A908-410F-B7EE-15D1D747A5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12A0B8C-9EDA-4837-B5A5-FE6B20DD4C2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339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1">
            <a:extLst>
              <a:ext uri="{FF2B5EF4-FFF2-40B4-BE49-F238E27FC236}">
                <a16:creationId xmlns:a16="http://schemas.microsoft.com/office/drawing/2014/main" id="{A8CB0831-9C80-44FC-B365-DA31BD3429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120F94-F8A3-4CC4-AA59-11BC3C335E5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22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2">
            <a:extLst>
              <a:ext uri="{FF2B5EF4-FFF2-40B4-BE49-F238E27FC236}">
                <a16:creationId xmlns:a16="http://schemas.microsoft.com/office/drawing/2014/main" id="{FB4B4AE7-AFA8-4653-8807-BCF71A230A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2A1456-321E-411B-943B-CA6C2030527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34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3">
            <a:extLst>
              <a:ext uri="{FF2B5EF4-FFF2-40B4-BE49-F238E27FC236}">
                <a16:creationId xmlns:a16="http://schemas.microsoft.com/office/drawing/2014/main" id="{2321EBBE-7B5B-47B4-BE60-818B921633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4771D2-8F22-4766-BBD4-737725AF839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897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4">
            <a:extLst>
              <a:ext uri="{FF2B5EF4-FFF2-40B4-BE49-F238E27FC236}">
                <a16:creationId xmlns:a16="http://schemas.microsoft.com/office/drawing/2014/main" id="{38EF7552-CD1C-4C32-998E-AECBD575C0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A3BA37-2701-49C4-877B-39F09F0689B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49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5">
            <a:extLst>
              <a:ext uri="{FF2B5EF4-FFF2-40B4-BE49-F238E27FC236}">
                <a16:creationId xmlns:a16="http://schemas.microsoft.com/office/drawing/2014/main" id="{9D2E24F1-E5A7-4B3E-8180-59515DC9E5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44311A2-3B20-41EB-A55A-A9227FEDDCC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34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6">
            <a:extLst>
              <a:ext uri="{FF2B5EF4-FFF2-40B4-BE49-F238E27FC236}">
                <a16:creationId xmlns:a16="http://schemas.microsoft.com/office/drawing/2014/main" id="{D060A200-50D3-46C0-A5A4-34933DC549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E68E54-B245-4CBF-8DA5-76C1633E222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191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7">
            <a:extLst>
              <a:ext uri="{FF2B5EF4-FFF2-40B4-BE49-F238E27FC236}">
                <a16:creationId xmlns:a16="http://schemas.microsoft.com/office/drawing/2014/main" id="{D4768E95-92B7-4DDA-A170-0234735F19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055C3C-59B0-42EB-99D6-E5EE79B8F2D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8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Console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실제로 </a:t>
            </a:r>
            <a:r>
              <a:rPr lang="en-US" altLang="ko-KR" dirty="0"/>
              <a:t>R</a:t>
            </a:r>
            <a:r>
              <a:rPr lang="ko-KR" altLang="en-US" dirty="0"/>
              <a:t> 엔진이 입력을 받고 그 반응을 출력하는 공간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 descr="console창">
            <a:extLst>
              <a:ext uri="{FF2B5EF4-FFF2-40B4-BE49-F238E27FC236}">
                <a16:creationId xmlns:a16="http://schemas.microsoft.com/office/drawing/2014/main" id="{E992A84B-C9BD-4E9E-B285-0F5C6E10A31D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05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8">
            <a:extLst>
              <a:ext uri="{FF2B5EF4-FFF2-40B4-BE49-F238E27FC236}">
                <a16:creationId xmlns:a16="http://schemas.microsoft.com/office/drawing/2014/main" id="{D3A9ECD6-3E0E-4B54-9CE9-1A8BAAD7B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3AF297-81F6-44D7-8FB1-0C0E1BC035B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93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9">
            <a:extLst>
              <a:ext uri="{FF2B5EF4-FFF2-40B4-BE49-F238E27FC236}">
                <a16:creationId xmlns:a16="http://schemas.microsoft.com/office/drawing/2014/main" id="{F0135ECB-D797-49FF-9BC1-C1C22ED60D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00C187-9A1F-4E10-8687-0BCA5D3B313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77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0">
            <a:extLst>
              <a:ext uri="{FF2B5EF4-FFF2-40B4-BE49-F238E27FC236}">
                <a16:creationId xmlns:a16="http://schemas.microsoft.com/office/drawing/2014/main" id="{4C1890C9-F5C4-468B-B1E9-2B964C7873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CAE207-54F3-4D9E-8B03-E6DA248644D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22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1">
            <a:extLst>
              <a:ext uri="{FF2B5EF4-FFF2-40B4-BE49-F238E27FC236}">
                <a16:creationId xmlns:a16="http://schemas.microsoft.com/office/drawing/2014/main" id="{1297FA87-9F18-466C-835D-01C4158FA2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EA10DE-1732-40C0-AA9A-F28C6978AE3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99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2">
            <a:extLst>
              <a:ext uri="{FF2B5EF4-FFF2-40B4-BE49-F238E27FC236}">
                <a16:creationId xmlns:a16="http://schemas.microsoft.com/office/drawing/2014/main" id="{C4C44C7F-2FB0-4541-889C-2A314BE41B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0F041D-CDF9-4379-804E-A0971A1A778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36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3">
            <a:extLst>
              <a:ext uri="{FF2B5EF4-FFF2-40B4-BE49-F238E27FC236}">
                <a16:creationId xmlns:a16="http://schemas.microsoft.com/office/drawing/2014/main" id="{B9C9577B-47A1-45F4-A6D6-AD5C214133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C354B4-4EAE-4479-853D-997E16E50A7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52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4">
            <a:extLst>
              <a:ext uri="{FF2B5EF4-FFF2-40B4-BE49-F238E27FC236}">
                <a16:creationId xmlns:a16="http://schemas.microsoft.com/office/drawing/2014/main" id="{F77EE7A9-01AE-457E-BAE3-63768C08D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5BC578-2033-4920-942D-3A0CBF08999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89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5">
            <a:extLst>
              <a:ext uri="{FF2B5EF4-FFF2-40B4-BE49-F238E27FC236}">
                <a16:creationId xmlns:a16="http://schemas.microsoft.com/office/drawing/2014/main" id="{55A8CC26-CBCC-4E9D-9FB0-C5C3A23411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7CE4752-5900-49B4-814E-4F29CAF41F0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12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Environment : </a:t>
            </a:r>
            <a:r>
              <a:rPr lang="ko-KR" altLang="en-US" dirty="0"/>
              <a:t>메모리에 저장된 객체들을 보여주는 공간</a:t>
            </a:r>
          </a:p>
        </p:txBody>
      </p:sp>
      <p:pic>
        <p:nvPicPr>
          <p:cNvPr id="3074" name="Picture 2" descr="env창">
            <a:extLst>
              <a:ext uri="{FF2B5EF4-FFF2-40B4-BE49-F238E27FC236}">
                <a16:creationId xmlns:a16="http://schemas.microsoft.com/office/drawing/2014/main" id="{7B2A1D53-4523-4A0F-B680-92122367468C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3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Help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`?</a:t>
            </a:r>
            <a:r>
              <a:rPr lang="ko-KR" altLang="en-US" dirty="0" err="1"/>
              <a:t>함수명</a:t>
            </a:r>
            <a:r>
              <a:rPr lang="en-US" altLang="ko-KR" dirty="0"/>
              <a:t>` </a:t>
            </a:r>
            <a:r>
              <a:rPr lang="ko-KR" altLang="en-US" dirty="0"/>
              <a:t>이나 </a:t>
            </a:r>
            <a:r>
              <a:rPr lang="en-US" altLang="ko-KR" dirty="0"/>
              <a:t>`help("</a:t>
            </a:r>
            <a:r>
              <a:rPr lang="ko-KR" altLang="en-US" dirty="0" err="1"/>
              <a:t>함수명</a:t>
            </a:r>
            <a:r>
              <a:rPr lang="en-US" altLang="ko-KR" dirty="0"/>
              <a:t>")`</a:t>
            </a:r>
            <a:r>
              <a:rPr lang="ko-KR" altLang="en-US" dirty="0"/>
              <a:t>으로 함수의 설명서를 볼 수 있는 공간</a:t>
            </a:r>
          </a:p>
        </p:txBody>
      </p:sp>
      <p:pic>
        <p:nvPicPr>
          <p:cNvPr id="6146" name="Picture 2" descr="help창">
            <a:extLst>
              <a:ext uri="{FF2B5EF4-FFF2-40B4-BE49-F238E27FC236}">
                <a16:creationId xmlns:a16="http://schemas.microsoft.com/office/drawing/2014/main" id="{8BA6911D-EB61-48F1-BE48-6F752901BBB8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296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1891</TotalTime>
  <Words>380</Words>
  <Application>Microsoft Office PowerPoint</Application>
  <PresentationFormat>와이드스크린</PresentationFormat>
  <Paragraphs>66</Paragraphs>
  <Slides>77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4" baseType="lpstr">
      <vt:lpstr>나눔바른고딕</vt:lpstr>
      <vt:lpstr>맑은 고딕</vt:lpstr>
      <vt:lpstr>Arial</vt:lpstr>
      <vt:lpstr>Calibri</vt:lpstr>
      <vt:lpstr>Calibri Light</vt:lpstr>
      <vt:lpstr>Lucida Console</vt:lpstr>
      <vt:lpstr>Office 테마</vt:lpstr>
      <vt:lpstr>금융데이터 분석을 위한 R을 이용한 개발 입문</vt:lpstr>
      <vt:lpstr>INDEX</vt:lpstr>
      <vt:lpstr>강사 소개</vt:lpstr>
      <vt:lpstr>R STUDIO - 소개</vt:lpstr>
      <vt:lpstr>R STUDIO – 구조와 기능</vt:lpstr>
      <vt:lpstr>R STUDIO – 구조와 기능</vt:lpstr>
      <vt:lpstr>R STUDIO – 구조와 기능</vt:lpstr>
      <vt:lpstr>R STUDIO – 구조와 기능</vt:lpstr>
      <vt:lpstr>R STUDIO – 구조와 기능</vt:lpstr>
      <vt:lpstr>R BASIC</vt:lpstr>
      <vt:lpstr>R BASIC</vt:lpstr>
      <vt:lpstr>R BASIC</vt:lpstr>
      <vt:lpstr>알림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최원석</dc:creator>
  <cp:lastModifiedBy>mrchypark</cp:lastModifiedBy>
  <cp:revision>462</cp:revision>
  <dcterms:created xsi:type="dcterms:W3CDTF">2016-11-18T22:13:00Z</dcterms:created>
  <dcterms:modified xsi:type="dcterms:W3CDTF">2017-07-20T04:09:31Z</dcterms:modified>
</cp:coreProperties>
</file>